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56" r:id="rId3"/>
    <p:sldId id="257" r:id="rId4"/>
    <p:sldId id="258" r:id="rId5"/>
    <p:sldId id="259" r:id="rId6"/>
    <p:sldId id="262" r:id="rId7"/>
    <p:sldId id="26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9D6F2A14-2285-4E2E-9C8C-FF3E2DED0721}" type="datetimeFigureOut">
              <a:rPr lang="nl-NL" smtClean="0"/>
              <a:t>4-12-2020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00076D9-18F2-487E-8076-53BCD174AE79}" type="slidenum">
              <a:rPr lang="nl-NL" smtClean="0"/>
              <a:t>‹nr.›</a:t>
            </a:fld>
            <a:endParaRPr lang="nl-NL"/>
          </a:p>
        </p:txBody>
      </p:sp>
    </p:spTree>
    <p:extLst>
      <p:ext uri="{BB962C8B-B14F-4D97-AF65-F5344CB8AC3E}">
        <p14:creationId xmlns:p14="http://schemas.microsoft.com/office/powerpoint/2010/main" val="1534098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9D6F2A14-2285-4E2E-9C8C-FF3E2DED0721}" type="datetimeFigureOut">
              <a:rPr lang="nl-NL" smtClean="0"/>
              <a:t>4-12-2020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00076D9-18F2-487E-8076-53BCD174AE79}" type="slidenum">
              <a:rPr lang="nl-NL" smtClean="0"/>
              <a:t>‹nr.›</a:t>
            </a:fld>
            <a:endParaRPr lang="nl-NL"/>
          </a:p>
        </p:txBody>
      </p:sp>
    </p:spTree>
    <p:extLst>
      <p:ext uri="{BB962C8B-B14F-4D97-AF65-F5344CB8AC3E}">
        <p14:creationId xmlns:p14="http://schemas.microsoft.com/office/powerpoint/2010/main" val="2998771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9D6F2A14-2285-4E2E-9C8C-FF3E2DED0721}" type="datetimeFigureOut">
              <a:rPr lang="nl-NL" smtClean="0"/>
              <a:t>4-12-2020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00076D9-18F2-487E-8076-53BCD174AE79}" type="slidenum">
              <a:rPr lang="nl-NL" smtClean="0"/>
              <a:t>‹nr.›</a:t>
            </a:fld>
            <a:endParaRPr lang="nl-N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501356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9D6F2A14-2285-4E2E-9C8C-FF3E2DED0721}" type="datetimeFigureOut">
              <a:rPr lang="nl-NL" smtClean="0"/>
              <a:t>4-12-2020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00076D9-18F2-487E-8076-53BCD174AE79}" type="slidenum">
              <a:rPr lang="nl-NL" smtClean="0"/>
              <a:t>‹nr.›</a:t>
            </a:fld>
            <a:endParaRPr lang="nl-NL"/>
          </a:p>
        </p:txBody>
      </p:sp>
    </p:spTree>
    <p:extLst>
      <p:ext uri="{BB962C8B-B14F-4D97-AF65-F5344CB8AC3E}">
        <p14:creationId xmlns:p14="http://schemas.microsoft.com/office/powerpoint/2010/main" val="6196894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9D6F2A14-2285-4E2E-9C8C-FF3E2DED0721}" type="datetimeFigureOut">
              <a:rPr lang="nl-NL" smtClean="0"/>
              <a:t>4-12-2020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00076D9-18F2-487E-8076-53BCD174AE79}" type="slidenum">
              <a:rPr lang="nl-NL" smtClean="0"/>
              <a:t>‹nr.›</a:t>
            </a:fld>
            <a:endParaRPr lang="nl-N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299307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9D6F2A14-2285-4E2E-9C8C-FF3E2DED0721}" type="datetimeFigureOut">
              <a:rPr lang="nl-NL" smtClean="0"/>
              <a:t>4-12-2020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00076D9-18F2-487E-8076-53BCD174AE79}" type="slidenum">
              <a:rPr lang="nl-NL" smtClean="0"/>
              <a:t>‹nr.›</a:t>
            </a:fld>
            <a:endParaRPr lang="nl-NL"/>
          </a:p>
        </p:txBody>
      </p:sp>
    </p:spTree>
    <p:extLst>
      <p:ext uri="{BB962C8B-B14F-4D97-AF65-F5344CB8AC3E}">
        <p14:creationId xmlns:p14="http://schemas.microsoft.com/office/powerpoint/2010/main" val="35150824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D6F2A14-2285-4E2E-9C8C-FF3E2DED0721}" type="datetimeFigureOut">
              <a:rPr lang="nl-NL" smtClean="0"/>
              <a:t>4-12-2020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00076D9-18F2-487E-8076-53BCD174AE79}" type="slidenum">
              <a:rPr lang="nl-NL" smtClean="0"/>
              <a:t>‹nr.›</a:t>
            </a:fld>
            <a:endParaRPr lang="nl-NL"/>
          </a:p>
        </p:txBody>
      </p:sp>
    </p:spTree>
    <p:extLst>
      <p:ext uri="{BB962C8B-B14F-4D97-AF65-F5344CB8AC3E}">
        <p14:creationId xmlns:p14="http://schemas.microsoft.com/office/powerpoint/2010/main" val="2299920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D6F2A14-2285-4E2E-9C8C-FF3E2DED0721}" type="datetimeFigureOut">
              <a:rPr lang="nl-NL" smtClean="0"/>
              <a:t>4-12-2020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00076D9-18F2-487E-8076-53BCD174AE79}" type="slidenum">
              <a:rPr lang="nl-NL" smtClean="0"/>
              <a:t>‹nr.›</a:t>
            </a:fld>
            <a:endParaRPr lang="nl-NL"/>
          </a:p>
        </p:txBody>
      </p:sp>
    </p:spTree>
    <p:extLst>
      <p:ext uri="{BB962C8B-B14F-4D97-AF65-F5344CB8AC3E}">
        <p14:creationId xmlns:p14="http://schemas.microsoft.com/office/powerpoint/2010/main" val="2731892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D6F2A14-2285-4E2E-9C8C-FF3E2DED0721}" type="datetimeFigureOut">
              <a:rPr lang="nl-NL" smtClean="0"/>
              <a:t>4-12-2020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00076D9-18F2-487E-8076-53BCD174AE79}" type="slidenum">
              <a:rPr lang="nl-NL" smtClean="0"/>
              <a:t>‹nr.›</a:t>
            </a:fld>
            <a:endParaRPr lang="nl-NL"/>
          </a:p>
        </p:txBody>
      </p:sp>
    </p:spTree>
    <p:extLst>
      <p:ext uri="{BB962C8B-B14F-4D97-AF65-F5344CB8AC3E}">
        <p14:creationId xmlns:p14="http://schemas.microsoft.com/office/powerpoint/2010/main" val="2496418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9D6F2A14-2285-4E2E-9C8C-FF3E2DED0721}" type="datetimeFigureOut">
              <a:rPr lang="nl-NL" smtClean="0"/>
              <a:t>4-12-2020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00076D9-18F2-487E-8076-53BCD174AE79}" type="slidenum">
              <a:rPr lang="nl-NL" smtClean="0"/>
              <a:t>‹nr.›</a:t>
            </a:fld>
            <a:endParaRPr lang="nl-NL"/>
          </a:p>
        </p:txBody>
      </p:sp>
    </p:spTree>
    <p:extLst>
      <p:ext uri="{BB962C8B-B14F-4D97-AF65-F5344CB8AC3E}">
        <p14:creationId xmlns:p14="http://schemas.microsoft.com/office/powerpoint/2010/main" val="4011697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9D6F2A14-2285-4E2E-9C8C-FF3E2DED0721}" type="datetimeFigureOut">
              <a:rPr lang="nl-NL" smtClean="0"/>
              <a:t>4-12-2020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00076D9-18F2-487E-8076-53BCD174AE79}" type="slidenum">
              <a:rPr lang="nl-NL" smtClean="0"/>
              <a:t>‹nr.›</a:t>
            </a:fld>
            <a:endParaRPr lang="nl-NL"/>
          </a:p>
        </p:txBody>
      </p:sp>
    </p:spTree>
    <p:extLst>
      <p:ext uri="{BB962C8B-B14F-4D97-AF65-F5344CB8AC3E}">
        <p14:creationId xmlns:p14="http://schemas.microsoft.com/office/powerpoint/2010/main" val="1166243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D6F2A14-2285-4E2E-9C8C-FF3E2DED0721}" type="datetimeFigureOut">
              <a:rPr lang="nl-NL" smtClean="0"/>
              <a:t>4-12-2020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00076D9-18F2-487E-8076-53BCD174AE79}" type="slidenum">
              <a:rPr lang="nl-NL" smtClean="0"/>
              <a:t>‹nr.›</a:t>
            </a:fld>
            <a:endParaRPr lang="nl-NL"/>
          </a:p>
        </p:txBody>
      </p:sp>
    </p:spTree>
    <p:extLst>
      <p:ext uri="{BB962C8B-B14F-4D97-AF65-F5344CB8AC3E}">
        <p14:creationId xmlns:p14="http://schemas.microsoft.com/office/powerpoint/2010/main" val="1042032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9D6F2A14-2285-4E2E-9C8C-FF3E2DED0721}" type="datetimeFigureOut">
              <a:rPr lang="nl-NL" smtClean="0"/>
              <a:t>4-12-2020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300076D9-18F2-487E-8076-53BCD174AE79}" type="slidenum">
              <a:rPr lang="nl-NL" smtClean="0"/>
              <a:t>‹nr.›</a:t>
            </a:fld>
            <a:endParaRPr lang="nl-NL"/>
          </a:p>
        </p:txBody>
      </p:sp>
    </p:spTree>
    <p:extLst>
      <p:ext uri="{BB962C8B-B14F-4D97-AF65-F5344CB8AC3E}">
        <p14:creationId xmlns:p14="http://schemas.microsoft.com/office/powerpoint/2010/main" val="2272635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6F2A14-2285-4E2E-9C8C-FF3E2DED0721}" type="datetimeFigureOut">
              <a:rPr lang="nl-NL" smtClean="0"/>
              <a:t>4-12-2020</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300076D9-18F2-487E-8076-53BCD174AE79}" type="slidenum">
              <a:rPr lang="nl-NL" smtClean="0"/>
              <a:t>‹nr.›</a:t>
            </a:fld>
            <a:endParaRPr lang="nl-NL"/>
          </a:p>
        </p:txBody>
      </p:sp>
    </p:spTree>
    <p:extLst>
      <p:ext uri="{BB962C8B-B14F-4D97-AF65-F5344CB8AC3E}">
        <p14:creationId xmlns:p14="http://schemas.microsoft.com/office/powerpoint/2010/main" val="3390225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9D6F2A14-2285-4E2E-9C8C-FF3E2DED0721}" type="datetimeFigureOut">
              <a:rPr lang="nl-NL" smtClean="0"/>
              <a:t>4-12-2020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00076D9-18F2-487E-8076-53BCD174AE79}" type="slidenum">
              <a:rPr lang="nl-NL" smtClean="0"/>
              <a:t>‹nr.›</a:t>
            </a:fld>
            <a:endParaRPr lang="nl-NL"/>
          </a:p>
        </p:txBody>
      </p:sp>
    </p:spTree>
    <p:extLst>
      <p:ext uri="{BB962C8B-B14F-4D97-AF65-F5344CB8AC3E}">
        <p14:creationId xmlns:p14="http://schemas.microsoft.com/office/powerpoint/2010/main" val="2839306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9D6F2A14-2285-4E2E-9C8C-FF3E2DED0721}" type="datetimeFigureOut">
              <a:rPr lang="nl-NL" smtClean="0"/>
              <a:t>4-12-2020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00076D9-18F2-487E-8076-53BCD174AE79}" type="slidenum">
              <a:rPr lang="nl-NL" smtClean="0"/>
              <a:t>‹nr.›</a:t>
            </a:fld>
            <a:endParaRPr lang="nl-NL"/>
          </a:p>
        </p:txBody>
      </p:sp>
    </p:spTree>
    <p:extLst>
      <p:ext uri="{BB962C8B-B14F-4D97-AF65-F5344CB8AC3E}">
        <p14:creationId xmlns:p14="http://schemas.microsoft.com/office/powerpoint/2010/main" val="603413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D6F2A14-2285-4E2E-9C8C-FF3E2DED0721}" type="datetimeFigureOut">
              <a:rPr lang="nl-NL" smtClean="0"/>
              <a:t>4-12-2020</a:t>
            </a:fld>
            <a:endParaRPr lang="nl-N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00076D9-18F2-487E-8076-53BCD174AE79}" type="slidenum">
              <a:rPr lang="nl-NL" smtClean="0"/>
              <a:t>‹nr.›</a:t>
            </a:fld>
            <a:endParaRPr lang="nl-NL"/>
          </a:p>
        </p:txBody>
      </p:sp>
    </p:spTree>
    <p:extLst>
      <p:ext uri="{BB962C8B-B14F-4D97-AF65-F5344CB8AC3E}">
        <p14:creationId xmlns:p14="http://schemas.microsoft.com/office/powerpoint/2010/main" val="20394423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1F2B4773-3207-44CC-B7AC-892B704982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2B8267CA-A7A5-4E11-9D92-4EAC3DD3E80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E83D61B5-C6B4-4A4B-85AD-FEE7A54912C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A0B67FE4-688F-4497-8BFD-157613A697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3BF5BE1A-9BAC-4581-A82B-FD8FE3159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971E5644-6772-414A-8199-E30BFB02A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E8246D50-BB0C-408E-93FD-7B8D63A7F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AFBC5D22-68C1-44FB-8181-CB84ECAA8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FB6D0FCE-FBDB-4655-A1A7-640B1E86B5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BC8157DF-FD90-4AD6-B803-3AC0ACD8E6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3548B067-9D63-4D21-92EF-CBC9E6338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62423CA5-E2E1-4789-B759-9906C1C94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4660126"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Isosceles Triangle 24">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660127" y="-3"/>
            <a:ext cx="1056745" cy="6858001"/>
          </a:xfrm>
          <a:prstGeom prst="triangle">
            <a:avLst>
              <a:gd name="adj" fmla="val 100000"/>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3" name="Rechthoek 2">
            <a:extLst>
              <a:ext uri="{FF2B5EF4-FFF2-40B4-BE49-F238E27FC236}">
                <a16:creationId xmlns:a16="http://schemas.microsoft.com/office/drawing/2014/main" id="{984B0D53-308B-47E8-87C0-33B6140CC9F1}"/>
              </a:ext>
            </a:extLst>
          </p:cNvPr>
          <p:cNvSpPr/>
          <p:nvPr/>
        </p:nvSpPr>
        <p:spPr>
          <a:xfrm>
            <a:off x="673754" y="643467"/>
            <a:ext cx="4203045" cy="1375608"/>
          </a:xfrm>
          <a:prstGeom prst="rect">
            <a:avLst/>
          </a:prstGeom>
        </p:spPr>
        <p:txBody>
          <a:bodyPr vert="horz" lIns="91440" tIns="45720" rIns="91440" bIns="45720" rtlCol="0" anchor="ctr">
            <a:normAutofit/>
          </a:bodyPr>
          <a:lstStyle/>
          <a:p>
            <a:pPr>
              <a:spcBef>
                <a:spcPct val="0"/>
              </a:spcBef>
              <a:spcAft>
                <a:spcPts val="600"/>
              </a:spcAft>
            </a:pPr>
            <a:r>
              <a:rPr lang="en-US" sz="3300" b="0" cap="none" spc="0">
                <a:ln w="0"/>
                <a:solidFill>
                  <a:schemeClr val="bg1"/>
                </a:solidFill>
                <a:effectLst>
                  <a:outerShdw blurRad="38100" dist="19050" dir="2700000" algn="tl" rotWithShape="0">
                    <a:schemeClr val="dk1">
                      <a:alpha val="40000"/>
                    </a:schemeClr>
                  </a:outerShdw>
                </a:effectLst>
                <a:latin typeface="+mj-lt"/>
                <a:ea typeface="+mj-ea"/>
                <a:cs typeface="+mj-cs"/>
              </a:rPr>
              <a:t>Les 4: interculturele communicatie</a:t>
            </a:r>
          </a:p>
        </p:txBody>
      </p:sp>
      <p:sp>
        <p:nvSpPr>
          <p:cNvPr id="4" name="Tekstvak 3">
            <a:extLst>
              <a:ext uri="{FF2B5EF4-FFF2-40B4-BE49-F238E27FC236}">
                <a16:creationId xmlns:a16="http://schemas.microsoft.com/office/drawing/2014/main" id="{9B970712-0712-41E2-ADE6-E2BE03C5412F}"/>
              </a:ext>
            </a:extLst>
          </p:cNvPr>
          <p:cNvSpPr txBox="1"/>
          <p:nvPr/>
        </p:nvSpPr>
        <p:spPr>
          <a:xfrm>
            <a:off x="673754" y="2160590"/>
            <a:ext cx="3973943" cy="3440110"/>
          </a:xfrm>
          <a:prstGeom prst="rect">
            <a:avLst/>
          </a:prstGeom>
        </p:spPr>
        <p:txBody>
          <a:bodyPr vert="horz" lIns="91440" tIns="45720" rIns="91440" bIns="45720" rtlCol="0">
            <a:normAutofit/>
          </a:bodyPr>
          <a:lstStyle/>
          <a:p>
            <a:pPr>
              <a:spcBef>
                <a:spcPts val="1000"/>
              </a:spcBef>
              <a:buClr>
                <a:schemeClr val="accent1"/>
              </a:buClr>
              <a:buSzPct val="80000"/>
            </a:pPr>
            <a:r>
              <a:rPr lang="en-US" b="1" dirty="0">
                <a:solidFill>
                  <a:schemeClr val="bg1"/>
                </a:solidFill>
              </a:rPr>
              <a:t>In </a:t>
            </a:r>
            <a:r>
              <a:rPr lang="en-US" b="1" dirty="0" err="1">
                <a:solidFill>
                  <a:schemeClr val="bg1"/>
                </a:solidFill>
              </a:rPr>
              <a:t>deze</a:t>
            </a:r>
            <a:r>
              <a:rPr lang="en-US" b="1" dirty="0">
                <a:solidFill>
                  <a:schemeClr val="bg1"/>
                </a:solidFill>
              </a:rPr>
              <a:t> les:</a:t>
            </a:r>
          </a:p>
          <a:p>
            <a:pPr marL="285750" indent="-285750">
              <a:spcBef>
                <a:spcPts val="1000"/>
              </a:spcBef>
              <a:buClr>
                <a:schemeClr val="accent1"/>
              </a:buClr>
              <a:buSzPct val="80000"/>
              <a:buFont typeface="Wingdings 3" charset="2"/>
              <a:buChar char=""/>
            </a:pPr>
            <a:r>
              <a:rPr lang="en-US" dirty="0">
                <a:solidFill>
                  <a:schemeClr val="bg1"/>
                </a:solidFill>
              </a:rPr>
              <a:t>Wat </a:t>
            </a:r>
            <a:r>
              <a:rPr lang="en-US" dirty="0" err="1">
                <a:solidFill>
                  <a:schemeClr val="bg1"/>
                </a:solidFill>
              </a:rPr>
              <a:t>zijn</a:t>
            </a:r>
            <a:r>
              <a:rPr lang="en-US" dirty="0">
                <a:solidFill>
                  <a:schemeClr val="bg1"/>
                </a:solidFill>
              </a:rPr>
              <a:t> nu de </a:t>
            </a:r>
            <a:r>
              <a:rPr lang="en-US" dirty="0" err="1">
                <a:solidFill>
                  <a:schemeClr val="bg1"/>
                </a:solidFill>
              </a:rPr>
              <a:t>verschillen</a:t>
            </a:r>
            <a:r>
              <a:rPr lang="en-US" dirty="0">
                <a:solidFill>
                  <a:schemeClr val="bg1"/>
                </a:solidFill>
              </a:rPr>
              <a:t> </a:t>
            </a:r>
            <a:r>
              <a:rPr lang="en-US" dirty="0" err="1">
                <a:solidFill>
                  <a:schemeClr val="bg1"/>
                </a:solidFill>
              </a:rPr>
              <a:t>waar</a:t>
            </a:r>
            <a:r>
              <a:rPr lang="en-US" dirty="0">
                <a:solidFill>
                  <a:schemeClr val="bg1"/>
                </a:solidFill>
              </a:rPr>
              <a:t> je in je </a:t>
            </a:r>
            <a:r>
              <a:rPr lang="en-US" dirty="0" err="1">
                <a:solidFill>
                  <a:schemeClr val="bg1"/>
                </a:solidFill>
              </a:rPr>
              <a:t>werk</a:t>
            </a:r>
            <a:r>
              <a:rPr lang="en-US" dirty="0">
                <a:solidFill>
                  <a:schemeClr val="bg1"/>
                </a:solidFill>
              </a:rPr>
              <a:t> </a:t>
            </a:r>
            <a:r>
              <a:rPr lang="en-US" dirty="0" err="1">
                <a:solidFill>
                  <a:schemeClr val="bg1"/>
                </a:solidFill>
              </a:rPr>
              <a:t>rekening</a:t>
            </a:r>
            <a:r>
              <a:rPr lang="en-US" dirty="0">
                <a:solidFill>
                  <a:schemeClr val="bg1"/>
                </a:solidFill>
              </a:rPr>
              <a:t> mee </a:t>
            </a:r>
            <a:r>
              <a:rPr lang="en-US" dirty="0" err="1">
                <a:solidFill>
                  <a:schemeClr val="bg1"/>
                </a:solidFill>
              </a:rPr>
              <a:t>moet</a:t>
            </a:r>
            <a:r>
              <a:rPr lang="en-US" dirty="0">
                <a:solidFill>
                  <a:schemeClr val="bg1"/>
                </a:solidFill>
              </a:rPr>
              <a:t> </a:t>
            </a:r>
            <a:r>
              <a:rPr lang="en-US" dirty="0" err="1">
                <a:solidFill>
                  <a:schemeClr val="bg1"/>
                </a:solidFill>
              </a:rPr>
              <a:t>houden</a:t>
            </a:r>
            <a:r>
              <a:rPr lang="en-US" dirty="0">
                <a:solidFill>
                  <a:schemeClr val="bg1"/>
                </a:solidFill>
              </a:rPr>
              <a:t> </a:t>
            </a:r>
            <a:r>
              <a:rPr lang="en-US" dirty="0" err="1">
                <a:solidFill>
                  <a:schemeClr val="bg1"/>
                </a:solidFill>
              </a:rPr>
              <a:t>als</a:t>
            </a:r>
            <a:r>
              <a:rPr lang="en-US" dirty="0">
                <a:solidFill>
                  <a:schemeClr val="bg1"/>
                </a:solidFill>
              </a:rPr>
              <a:t> je </a:t>
            </a:r>
            <a:r>
              <a:rPr lang="en-US" dirty="0" err="1">
                <a:solidFill>
                  <a:schemeClr val="bg1"/>
                </a:solidFill>
              </a:rPr>
              <a:t>te</a:t>
            </a:r>
            <a:r>
              <a:rPr lang="en-US" dirty="0">
                <a:solidFill>
                  <a:schemeClr val="bg1"/>
                </a:solidFill>
              </a:rPr>
              <a:t> </a:t>
            </a:r>
            <a:r>
              <a:rPr lang="en-US" dirty="0" err="1">
                <a:solidFill>
                  <a:schemeClr val="bg1"/>
                </a:solidFill>
              </a:rPr>
              <a:t>maken</a:t>
            </a:r>
            <a:r>
              <a:rPr lang="en-US" dirty="0">
                <a:solidFill>
                  <a:schemeClr val="bg1"/>
                </a:solidFill>
              </a:rPr>
              <a:t> </a:t>
            </a:r>
            <a:r>
              <a:rPr lang="en-US" dirty="0" err="1">
                <a:solidFill>
                  <a:schemeClr val="bg1"/>
                </a:solidFill>
              </a:rPr>
              <a:t>krijgt</a:t>
            </a:r>
            <a:r>
              <a:rPr lang="en-US" dirty="0">
                <a:solidFill>
                  <a:schemeClr val="bg1"/>
                </a:solidFill>
              </a:rPr>
              <a:t> met </a:t>
            </a:r>
            <a:r>
              <a:rPr lang="en-US" dirty="0" err="1">
                <a:solidFill>
                  <a:schemeClr val="bg1"/>
                </a:solidFill>
              </a:rPr>
              <a:t>mensen</a:t>
            </a:r>
            <a:r>
              <a:rPr lang="en-US" dirty="0">
                <a:solidFill>
                  <a:schemeClr val="bg1"/>
                </a:solidFill>
              </a:rPr>
              <a:t> </a:t>
            </a:r>
            <a:r>
              <a:rPr lang="en-US" dirty="0" err="1">
                <a:solidFill>
                  <a:schemeClr val="bg1"/>
                </a:solidFill>
              </a:rPr>
              <a:t>uit</a:t>
            </a:r>
            <a:r>
              <a:rPr lang="en-US" dirty="0">
                <a:solidFill>
                  <a:schemeClr val="bg1"/>
                </a:solidFill>
              </a:rPr>
              <a:t> </a:t>
            </a:r>
            <a:r>
              <a:rPr lang="en-US" dirty="0" err="1">
                <a:solidFill>
                  <a:schemeClr val="bg1"/>
                </a:solidFill>
              </a:rPr>
              <a:t>andere</a:t>
            </a:r>
            <a:r>
              <a:rPr lang="en-US" dirty="0">
                <a:solidFill>
                  <a:schemeClr val="bg1"/>
                </a:solidFill>
              </a:rPr>
              <a:t> </a:t>
            </a:r>
            <a:r>
              <a:rPr lang="en-US" dirty="0" err="1">
                <a:solidFill>
                  <a:schemeClr val="bg1"/>
                </a:solidFill>
              </a:rPr>
              <a:t>culturen</a:t>
            </a:r>
            <a:r>
              <a:rPr lang="en-US" dirty="0">
                <a:solidFill>
                  <a:schemeClr val="bg1"/>
                </a:solidFill>
              </a:rPr>
              <a:t>?</a:t>
            </a:r>
          </a:p>
        </p:txBody>
      </p:sp>
      <p:pic>
        <p:nvPicPr>
          <p:cNvPr id="2" name="Afbeelding 1">
            <a:extLst>
              <a:ext uri="{FF2B5EF4-FFF2-40B4-BE49-F238E27FC236}">
                <a16:creationId xmlns:a16="http://schemas.microsoft.com/office/drawing/2014/main" id="{01D78CA7-FC37-4FB2-83F3-F9550D4DE107}"/>
              </a:ext>
            </a:extLst>
          </p:cNvPr>
          <p:cNvPicPr>
            <a:picLocks noChangeAspect="1"/>
          </p:cNvPicPr>
          <p:nvPr/>
        </p:nvPicPr>
        <p:blipFill>
          <a:blip r:embed="rId2"/>
          <a:stretch>
            <a:fillRect/>
          </a:stretch>
        </p:blipFill>
        <p:spPr>
          <a:xfrm>
            <a:off x="6096001" y="2136867"/>
            <a:ext cx="5143500" cy="2571750"/>
          </a:xfrm>
          <a:prstGeom prst="rect">
            <a:avLst/>
          </a:prstGeom>
        </p:spPr>
      </p:pic>
      <p:sp>
        <p:nvSpPr>
          <p:cNvPr id="27" name="Isosceles Triangle 26">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55696"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5" name="Tekstvak 4">
            <a:extLst>
              <a:ext uri="{FF2B5EF4-FFF2-40B4-BE49-F238E27FC236}">
                <a16:creationId xmlns:a16="http://schemas.microsoft.com/office/drawing/2014/main" id="{FF89EE2C-0CF7-4FFF-9A98-19771061C91D}"/>
              </a:ext>
            </a:extLst>
          </p:cNvPr>
          <p:cNvSpPr txBox="1"/>
          <p:nvPr/>
        </p:nvSpPr>
        <p:spPr>
          <a:xfrm>
            <a:off x="5200650" y="5962650"/>
            <a:ext cx="5968429" cy="369332"/>
          </a:xfrm>
          <a:prstGeom prst="rect">
            <a:avLst/>
          </a:prstGeom>
          <a:noFill/>
        </p:spPr>
        <p:txBody>
          <a:bodyPr wrap="none" rtlCol="0">
            <a:spAutoFit/>
          </a:bodyPr>
          <a:lstStyle/>
          <a:p>
            <a:r>
              <a:rPr lang="nl-NL" dirty="0"/>
              <a:t>Lees eerst zelf de dia’s, we bespreken ze daarna samen</a:t>
            </a:r>
          </a:p>
        </p:txBody>
      </p:sp>
    </p:spTree>
    <p:extLst>
      <p:ext uri="{BB962C8B-B14F-4D97-AF65-F5344CB8AC3E}">
        <p14:creationId xmlns:p14="http://schemas.microsoft.com/office/powerpoint/2010/main" val="3945084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2" name="Rectangle 21">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5" name="Straight Connector 24">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6"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31">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Isosceles Triangle 32">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5" name="Rectangle 34">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Afbeelding 4">
            <a:extLst>
              <a:ext uri="{FF2B5EF4-FFF2-40B4-BE49-F238E27FC236}">
                <a16:creationId xmlns:a16="http://schemas.microsoft.com/office/drawing/2014/main" id="{A02CD7DF-E01D-4949-BB4A-BF95349E3744}"/>
              </a:ext>
            </a:extLst>
          </p:cNvPr>
          <p:cNvPicPr>
            <a:picLocks noChangeAspect="1"/>
          </p:cNvPicPr>
          <p:nvPr/>
        </p:nvPicPr>
        <p:blipFill>
          <a:blip r:embed="rId2"/>
          <a:stretch>
            <a:fillRect/>
          </a:stretch>
        </p:blipFill>
        <p:spPr>
          <a:xfrm>
            <a:off x="2395015" y="1131994"/>
            <a:ext cx="7403847" cy="4590386"/>
          </a:xfrm>
          <a:prstGeom prst="rect">
            <a:avLst/>
          </a:prstGeom>
        </p:spPr>
      </p:pic>
      <p:sp>
        <p:nvSpPr>
          <p:cNvPr id="2" name="Rechthoek 1">
            <a:extLst>
              <a:ext uri="{FF2B5EF4-FFF2-40B4-BE49-F238E27FC236}">
                <a16:creationId xmlns:a16="http://schemas.microsoft.com/office/drawing/2014/main" id="{B288AAFE-006F-41C9-BF85-A1E5400A9199}"/>
              </a:ext>
            </a:extLst>
          </p:cNvPr>
          <p:cNvSpPr/>
          <p:nvPr/>
        </p:nvSpPr>
        <p:spPr>
          <a:xfrm>
            <a:off x="448733" y="344362"/>
            <a:ext cx="4344074" cy="923330"/>
          </a:xfrm>
          <a:prstGeom prst="rect">
            <a:avLst/>
          </a:prstGeom>
          <a:noFill/>
        </p:spPr>
        <p:txBody>
          <a:bodyPr wrap="none" lIns="91440" tIns="45720" rIns="91440" bIns="45720">
            <a:spAutoFit/>
          </a:bodyPr>
          <a:lstStyle/>
          <a:p>
            <a:pPr algn="ctr"/>
            <a:r>
              <a:rPr lang="nl-NL" sz="5400" b="0" cap="none" spc="0" dirty="0">
                <a:ln w="0"/>
                <a:solidFill>
                  <a:schemeClr val="tx1"/>
                </a:solidFill>
                <a:effectLst>
                  <a:outerShdw blurRad="38100" dist="19050" dir="2700000" algn="tl" rotWithShape="0">
                    <a:schemeClr val="dk1">
                      <a:alpha val="40000"/>
                    </a:schemeClr>
                  </a:outerShdw>
                </a:effectLst>
              </a:rPr>
              <a:t>Theorie </a:t>
            </a:r>
            <a:r>
              <a:rPr lang="nl-NL" sz="5400" b="0" cap="none" spc="0" dirty="0" err="1">
                <a:ln w="0"/>
                <a:solidFill>
                  <a:schemeClr val="tx1"/>
                </a:solidFill>
                <a:effectLst>
                  <a:outerShdw blurRad="38100" dist="19050" dir="2700000" algn="tl" rotWithShape="0">
                    <a:schemeClr val="dk1">
                      <a:alpha val="40000"/>
                    </a:schemeClr>
                  </a:outerShdw>
                </a:effectLst>
              </a:rPr>
              <a:t>Pinto</a:t>
            </a:r>
            <a:endParaRPr lang="nl-NL"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578892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546BD378-9503-44C3-9650-1BB50F33E373}"/>
              </a:ext>
            </a:extLst>
          </p:cNvPr>
          <p:cNvSpPr txBox="1"/>
          <p:nvPr/>
        </p:nvSpPr>
        <p:spPr>
          <a:xfrm>
            <a:off x="983974" y="785191"/>
            <a:ext cx="8053808" cy="1477328"/>
          </a:xfrm>
          <a:prstGeom prst="rect">
            <a:avLst/>
          </a:prstGeom>
          <a:noFill/>
        </p:spPr>
        <p:txBody>
          <a:bodyPr wrap="none" rtlCol="0">
            <a:spAutoFit/>
          </a:bodyPr>
          <a:lstStyle/>
          <a:p>
            <a:r>
              <a:rPr lang="nl-NL" b="1" dirty="0"/>
              <a:t>3 stappen van </a:t>
            </a:r>
            <a:r>
              <a:rPr lang="nl-NL" b="1" dirty="0" err="1"/>
              <a:t>Pinto</a:t>
            </a:r>
            <a:endParaRPr lang="nl-NL" b="1" dirty="0"/>
          </a:p>
          <a:p>
            <a:endParaRPr lang="nl-NL" dirty="0"/>
          </a:p>
          <a:p>
            <a:pPr marL="342900" indent="-342900">
              <a:buAutoNum type="arabicPeriod"/>
            </a:pPr>
            <a:r>
              <a:rPr lang="nl-NL" dirty="0"/>
              <a:t>Leren kennen van de eigen cultuurgebonden waarden en normen. </a:t>
            </a:r>
          </a:p>
          <a:p>
            <a:pPr marL="342900" indent="-342900">
              <a:buAutoNum type="arabicPeriod"/>
            </a:pPr>
            <a:r>
              <a:rPr lang="nl-NL" dirty="0"/>
              <a:t>Leren kennen van de cultuurgebonden waarden en normen van de ander</a:t>
            </a:r>
          </a:p>
          <a:p>
            <a:pPr marL="342900" indent="-342900">
              <a:buAutoNum type="arabicPeriod"/>
            </a:pPr>
            <a:r>
              <a:rPr lang="nl-NL" dirty="0"/>
              <a:t>Leren omgaan met de verschillen</a:t>
            </a:r>
          </a:p>
        </p:txBody>
      </p:sp>
      <p:sp>
        <p:nvSpPr>
          <p:cNvPr id="4" name="Tekstvak 3">
            <a:extLst>
              <a:ext uri="{FF2B5EF4-FFF2-40B4-BE49-F238E27FC236}">
                <a16:creationId xmlns:a16="http://schemas.microsoft.com/office/drawing/2014/main" id="{E7B609A6-D38A-4AAE-976D-D6ACE0179C06}"/>
              </a:ext>
            </a:extLst>
          </p:cNvPr>
          <p:cNvSpPr txBox="1"/>
          <p:nvPr/>
        </p:nvSpPr>
        <p:spPr>
          <a:xfrm>
            <a:off x="1033670" y="2941983"/>
            <a:ext cx="7554387" cy="3139321"/>
          </a:xfrm>
          <a:prstGeom prst="rect">
            <a:avLst/>
          </a:prstGeom>
          <a:noFill/>
        </p:spPr>
        <p:txBody>
          <a:bodyPr wrap="square" rtlCol="0">
            <a:spAutoFit/>
          </a:bodyPr>
          <a:lstStyle/>
          <a:p>
            <a:r>
              <a:rPr lang="nl-NL" dirty="0"/>
              <a:t>Belangrijk verschil westerse en niet-westerse culturen:</a:t>
            </a:r>
          </a:p>
          <a:p>
            <a:endParaRPr lang="nl-NL" dirty="0"/>
          </a:p>
          <a:p>
            <a:r>
              <a:rPr lang="nl-NL" b="1" dirty="0">
                <a:solidFill>
                  <a:srgbClr val="C00000"/>
                </a:solidFill>
              </a:rPr>
              <a:t>G-culturen</a:t>
            </a:r>
            <a:r>
              <a:rPr lang="nl-NL" dirty="0"/>
              <a:t>: mensen zijn individuen, verantwoordelijk voor je eigen gedrag. Mensen moeten hun gedrag grotendeels zelf bepalen. Je identiteit wordt bepaald door eigen waarden en normen, eigen zingeving</a:t>
            </a:r>
          </a:p>
          <a:p>
            <a:endParaRPr lang="nl-NL" dirty="0"/>
          </a:p>
          <a:p>
            <a:r>
              <a:rPr lang="nl-NL" b="1" dirty="0">
                <a:solidFill>
                  <a:srgbClr val="C00000"/>
                </a:solidFill>
              </a:rPr>
              <a:t>F-culturen</a:t>
            </a:r>
            <a:r>
              <a:rPr lang="nl-NL" dirty="0"/>
              <a:t>: Mensen zijn vooral groepslid en verantwoordelijk voor groepsbelang. Gedrag ligt voor een groot deel vast in gedragsregels. Je identiteit wordt bepaald door de plek die je in de groep inneemt en door de waarden en normen en zingeving van de groep.</a:t>
            </a:r>
          </a:p>
        </p:txBody>
      </p:sp>
    </p:spTree>
    <p:extLst>
      <p:ext uri="{BB962C8B-B14F-4D97-AF65-F5344CB8AC3E}">
        <p14:creationId xmlns:p14="http://schemas.microsoft.com/office/powerpoint/2010/main" val="4206286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0" name="Rectangle 19">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Afbeelding 1">
            <a:extLst>
              <a:ext uri="{FF2B5EF4-FFF2-40B4-BE49-F238E27FC236}">
                <a16:creationId xmlns:a16="http://schemas.microsoft.com/office/drawing/2014/main" id="{17D984A9-6A02-4307-B15D-BE0F1DC0D34E}"/>
              </a:ext>
            </a:extLst>
          </p:cNvPr>
          <p:cNvPicPr>
            <a:picLocks noChangeAspect="1"/>
          </p:cNvPicPr>
          <p:nvPr/>
        </p:nvPicPr>
        <p:blipFill>
          <a:blip r:embed="rId2"/>
          <a:stretch>
            <a:fillRect/>
          </a:stretch>
        </p:blipFill>
        <p:spPr>
          <a:xfrm>
            <a:off x="1661782" y="1131994"/>
            <a:ext cx="8870312" cy="4590386"/>
          </a:xfrm>
          <a:prstGeom prst="rect">
            <a:avLst/>
          </a:prstGeom>
        </p:spPr>
      </p:pic>
    </p:spTree>
    <p:extLst>
      <p:ext uri="{BB962C8B-B14F-4D97-AF65-F5344CB8AC3E}">
        <p14:creationId xmlns:p14="http://schemas.microsoft.com/office/powerpoint/2010/main" val="967173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0" name="Rectangle 19">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Afbeelding 1">
            <a:extLst>
              <a:ext uri="{FF2B5EF4-FFF2-40B4-BE49-F238E27FC236}">
                <a16:creationId xmlns:a16="http://schemas.microsoft.com/office/drawing/2014/main" id="{ECD44ADD-4B5C-445F-9F89-88BC703096B0}"/>
              </a:ext>
            </a:extLst>
          </p:cNvPr>
          <p:cNvPicPr>
            <a:picLocks noChangeAspect="1"/>
          </p:cNvPicPr>
          <p:nvPr/>
        </p:nvPicPr>
        <p:blipFill>
          <a:blip r:embed="rId2"/>
          <a:stretch>
            <a:fillRect/>
          </a:stretch>
        </p:blipFill>
        <p:spPr>
          <a:xfrm>
            <a:off x="1806156" y="356741"/>
            <a:ext cx="8181398" cy="6136049"/>
          </a:xfrm>
          <a:prstGeom prst="rect">
            <a:avLst/>
          </a:prstGeom>
        </p:spPr>
      </p:pic>
    </p:spTree>
    <p:extLst>
      <p:ext uri="{BB962C8B-B14F-4D97-AF65-F5344CB8AC3E}">
        <p14:creationId xmlns:p14="http://schemas.microsoft.com/office/powerpoint/2010/main" val="434580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07517D50-CFA5-48A3-9064-8E561EDC1AD4}"/>
              </a:ext>
            </a:extLst>
          </p:cNvPr>
          <p:cNvSpPr txBox="1"/>
          <p:nvPr/>
        </p:nvSpPr>
        <p:spPr>
          <a:xfrm>
            <a:off x="380172" y="971964"/>
            <a:ext cx="9907649" cy="5078313"/>
          </a:xfrm>
          <a:prstGeom prst="rect">
            <a:avLst/>
          </a:prstGeom>
          <a:noFill/>
        </p:spPr>
        <p:txBody>
          <a:bodyPr wrap="none" rtlCol="0">
            <a:spAutoFit/>
          </a:bodyPr>
          <a:lstStyle/>
          <a:p>
            <a:r>
              <a:rPr lang="nl-NL" dirty="0"/>
              <a:t>Opdracht. Lees de situaties hieronder. Gebruik het schema op de vorige dia</a:t>
            </a:r>
          </a:p>
          <a:p>
            <a:r>
              <a:rPr lang="nl-NL" dirty="0"/>
              <a:t>Om te voorspellen hoe iemand zou reageren die uit een f-cultuur komt.</a:t>
            </a:r>
          </a:p>
          <a:p>
            <a:endParaRPr lang="nl-NL" dirty="0"/>
          </a:p>
          <a:p>
            <a:r>
              <a:rPr lang="nl-NL" b="1" dirty="0"/>
              <a:t>Situatie 1.</a:t>
            </a:r>
          </a:p>
          <a:p>
            <a:r>
              <a:rPr lang="nl-NL" dirty="0" err="1"/>
              <a:t>Anil</a:t>
            </a:r>
            <a:r>
              <a:rPr lang="nl-NL" dirty="0"/>
              <a:t> is 16, zijn familie komt uit India. Hij is verliefd geworden op een Nederlands meisje.</a:t>
            </a:r>
          </a:p>
          <a:p>
            <a:r>
              <a:rPr lang="nl-NL" dirty="0"/>
              <a:t>Hij vermoedt dat zijn ouders er niet blij mee zijn en heeft het geheim gehouden. Totdat zijn </a:t>
            </a:r>
          </a:p>
          <a:p>
            <a:r>
              <a:rPr lang="nl-NL" dirty="0"/>
              <a:t>Vader ze gearmd op straat zag lopen. De vader van </a:t>
            </a:r>
            <a:r>
              <a:rPr lang="nl-NL" dirty="0" err="1"/>
              <a:t>Anil</a:t>
            </a:r>
            <a:r>
              <a:rPr lang="nl-NL" dirty="0"/>
              <a:t> dringt er bij hem op aan om het</a:t>
            </a:r>
          </a:p>
          <a:p>
            <a:r>
              <a:rPr lang="nl-NL" dirty="0"/>
              <a:t>Contact met zijn vriendin te verbreken. </a:t>
            </a:r>
          </a:p>
          <a:p>
            <a:pPr marL="342900" indent="-342900">
              <a:buAutoNum type="arabicPeriod"/>
            </a:pPr>
            <a:r>
              <a:rPr lang="nl-NL" dirty="0"/>
              <a:t>Hoe zal </a:t>
            </a:r>
            <a:r>
              <a:rPr lang="nl-NL" dirty="0" err="1"/>
              <a:t>Anil</a:t>
            </a:r>
            <a:r>
              <a:rPr lang="nl-NL" dirty="0"/>
              <a:t> reageren vanuit de Indiase cultuur?</a:t>
            </a:r>
          </a:p>
          <a:p>
            <a:pPr marL="342900" indent="-342900">
              <a:buAutoNum type="arabicPeriod"/>
            </a:pPr>
            <a:r>
              <a:rPr lang="nl-NL" dirty="0"/>
              <a:t>Hoe zou dat in jouw gezin gaan als je met </a:t>
            </a:r>
            <a:r>
              <a:rPr lang="nl-NL" dirty="0" err="1"/>
              <a:t>Anil</a:t>
            </a:r>
            <a:r>
              <a:rPr lang="nl-NL" dirty="0"/>
              <a:t> (of zijn zus) thuis zou komen?</a:t>
            </a:r>
          </a:p>
          <a:p>
            <a:endParaRPr lang="nl-NL" dirty="0"/>
          </a:p>
          <a:p>
            <a:r>
              <a:rPr lang="nl-NL" b="1" dirty="0"/>
              <a:t>Situatie 2.</a:t>
            </a:r>
          </a:p>
          <a:p>
            <a:r>
              <a:rPr lang="nl-NL" dirty="0"/>
              <a:t>De moeder van </a:t>
            </a:r>
            <a:r>
              <a:rPr lang="nl-NL" dirty="0" err="1"/>
              <a:t>Suhaila</a:t>
            </a:r>
            <a:r>
              <a:rPr lang="nl-NL" dirty="0"/>
              <a:t> is ziek. Ze heeft flink overgewicht en ze heeft suikerziekte. De</a:t>
            </a:r>
          </a:p>
          <a:p>
            <a:r>
              <a:rPr lang="nl-NL" dirty="0"/>
              <a:t>Moeder van </a:t>
            </a:r>
            <a:r>
              <a:rPr lang="nl-NL" dirty="0" err="1"/>
              <a:t>Suhaila</a:t>
            </a:r>
            <a:r>
              <a:rPr lang="nl-NL" dirty="0"/>
              <a:t> gaat naar de huisarts. </a:t>
            </a:r>
          </a:p>
          <a:p>
            <a:r>
              <a:rPr lang="nl-NL" dirty="0"/>
              <a:t>De huisarts legt aan </a:t>
            </a:r>
            <a:r>
              <a:rPr lang="nl-NL" dirty="0" err="1"/>
              <a:t>Suhaila</a:t>
            </a:r>
            <a:r>
              <a:rPr lang="nl-NL" dirty="0"/>
              <a:t> voor dat moeder naar een </a:t>
            </a:r>
            <a:r>
              <a:rPr lang="nl-NL" dirty="0" err="1"/>
              <a:t>dietist</a:t>
            </a:r>
            <a:r>
              <a:rPr lang="nl-NL" dirty="0"/>
              <a:t> kan gaan om</a:t>
            </a:r>
          </a:p>
          <a:p>
            <a:r>
              <a:rPr lang="nl-NL" dirty="0"/>
              <a:t>af te vallen, ook zou zij kunnen overwegen om meer te gaan bewegen/sporten.</a:t>
            </a:r>
          </a:p>
          <a:p>
            <a:r>
              <a:rPr lang="nl-NL" dirty="0"/>
              <a:t>1. Hoe denk je dat de moeder van </a:t>
            </a:r>
            <a:r>
              <a:rPr lang="nl-NL" dirty="0" err="1"/>
              <a:t>Suhaila</a:t>
            </a:r>
            <a:r>
              <a:rPr lang="nl-NL" dirty="0"/>
              <a:t> omgaat met deze adviezen?</a:t>
            </a:r>
          </a:p>
          <a:p>
            <a:endParaRPr lang="nl-NL" dirty="0"/>
          </a:p>
        </p:txBody>
      </p:sp>
    </p:spTree>
    <p:extLst>
      <p:ext uri="{BB962C8B-B14F-4D97-AF65-F5344CB8AC3E}">
        <p14:creationId xmlns:p14="http://schemas.microsoft.com/office/powerpoint/2010/main" val="3951542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9398175B-126F-4129-8DC2-D38AFB2B2A9E}"/>
              </a:ext>
            </a:extLst>
          </p:cNvPr>
          <p:cNvPicPr>
            <a:picLocks noChangeAspect="1"/>
          </p:cNvPicPr>
          <p:nvPr/>
        </p:nvPicPr>
        <p:blipFill>
          <a:blip r:embed="rId2"/>
          <a:stretch>
            <a:fillRect/>
          </a:stretch>
        </p:blipFill>
        <p:spPr>
          <a:xfrm>
            <a:off x="711200" y="232094"/>
            <a:ext cx="8621395" cy="6625906"/>
          </a:xfrm>
          <a:prstGeom prst="rect">
            <a:avLst/>
          </a:prstGeom>
        </p:spPr>
      </p:pic>
    </p:spTree>
    <p:extLst>
      <p:ext uri="{BB962C8B-B14F-4D97-AF65-F5344CB8AC3E}">
        <p14:creationId xmlns:p14="http://schemas.microsoft.com/office/powerpoint/2010/main" val="29088757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28</TotalTime>
  <Words>359</Words>
  <Application>Microsoft Office PowerPoint</Application>
  <PresentationFormat>Breedbeeld</PresentationFormat>
  <Paragraphs>32</Paragraphs>
  <Slides>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Arial</vt:lpstr>
      <vt:lpstr>Trebuchet MS</vt:lpstr>
      <vt:lpstr>Wingdings 3</vt:lpstr>
      <vt:lpstr>Facet</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Laura Beeftink</dc:creator>
  <cp:lastModifiedBy>Laura Beeftink</cp:lastModifiedBy>
  <cp:revision>4</cp:revision>
  <dcterms:created xsi:type="dcterms:W3CDTF">2020-11-13T12:20:40Z</dcterms:created>
  <dcterms:modified xsi:type="dcterms:W3CDTF">2020-12-04T13:02:58Z</dcterms:modified>
</cp:coreProperties>
</file>